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2" r:id="rId2"/>
    <p:sldId id="257" r:id="rId3"/>
    <p:sldId id="258" r:id="rId4"/>
    <p:sldId id="260" r:id="rId5"/>
    <p:sldId id="323" r:id="rId6"/>
    <p:sldId id="262" r:id="rId7"/>
    <p:sldId id="265" r:id="rId8"/>
    <p:sldId id="343" r:id="rId9"/>
    <p:sldId id="325" r:id="rId10"/>
    <p:sldId id="267" r:id="rId11"/>
    <p:sldId id="335" r:id="rId12"/>
    <p:sldId id="326" r:id="rId13"/>
    <p:sldId id="269" r:id="rId14"/>
    <p:sldId id="327" r:id="rId15"/>
    <p:sldId id="328" r:id="rId16"/>
    <p:sldId id="329" r:id="rId17"/>
    <p:sldId id="336" r:id="rId18"/>
    <p:sldId id="330" r:id="rId19"/>
    <p:sldId id="337" r:id="rId20"/>
    <p:sldId id="272" r:id="rId21"/>
    <p:sldId id="339" r:id="rId22"/>
    <p:sldId id="340" r:id="rId23"/>
    <p:sldId id="341" r:id="rId24"/>
    <p:sldId id="34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40A59-F3C3-41CE-81E1-68B9CDDFB3FD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56D06-6B42-419D-A61C-F7AD450318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99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56D06-6B42-419D-A61C-F7AD450318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02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B4BA-4847-4950-9046-35C574696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0F236-05DE-4EA6-B24B-C0FEBD72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2F55E-4C2C-4815-9251-414FB0B4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044F1-1BCB-437D-94B7-748CD73B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E5FCA-3381-4AA7-97BE-E08360D0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E3F53-D493-48AC-971D-7454A8D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A05121-2968-48C3-BB49-AF0AC43A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79E25-1AB6-488D-AFD4-754FABB4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133EB6-0DE0-4289-8048-2D6D72B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89C22-9049-4BFC-8501-8081250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A8197-99AF-4047-BB35-1E28D8D18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B8222B-3624-4C62-9AC8-0C9ACA87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1FCEF-30E5-4242-9E96-51014116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953CE-A629-44C1-8C47-D85C4C21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0CE6-DA51-4537-A51E-3A38FB7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078B4-C8B8-4494-8D96-3C27E8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14A32-4487-4DEA-8E16-BCEFD680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A63F3-81BF-4E33-9692-6778B8E1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3BEBD-8CC4-4081-9FDB-95EB8C3F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FB63A-262B-4B36-853D-8FD6AE1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3E4F-3035-403A-BF75-75C94FB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DCB50-56CC-4CB7-B0E9-C49EE41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699E2-26D2-4F29-BECB-D9506448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72401-E422-4507-AF7F-D7097CB4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6EC42-24E3-47D8-9888-D943C92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482-B2D7-40A8-802B-023F7909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7A474-D83F-4629-BFC3-2F4B70530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DD1A05-87B9-4B2D-8E14-4A30D386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BC8B2B-8080-4609-A242-EA6E91AF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48783-5AEF-42A6-9B25-9575CD40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D6438-4412-440C-9295-08502F80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A02B6-9656-414C-BE0E-1052065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224BE-5E0C-4E18-BFEF-DD7D3863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2B3EE-40C5-4C9D-A53F-B840D95C5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08FC7-9C8F-40C5-A36C-57D97701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F2C0-DF9F-4B0C-8FF7-87FA6D0C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70B12D-A9FE-4003-AD82-C945E465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D85015-23A3-46A2-835F-65D23A8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CA17E4-0196-4A48-A9E8-2CDD648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3BF47-6BDB-4118-A251-A1E8A5B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ED7011-686E-45C2-8968-A0B2E5D9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ACE154-94EF-4E83-9D3F-7EE19302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5E03A-D16A-4D69-90DC-E58F3F32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4E9CB4-2963-43D8-8D7F-D3C9C5A6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4DA748-DD83-4645-AFEB-64F9270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C6B88-BC8D-458D-A522-282B466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76CF2-7597-4002-8ABA-F1D3B86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4F31-CC84-417F-B967-C992A459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5051-C614-4B70-A698-B21DE6B2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9C3610-5D28-44EB-9587-C384AEC2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3EF8BB-8CBF-4362-9146-DEF1DEC2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1AA93E-098B-4DBE-A044-721E37D6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C3971-FAC8-4F52-B15E-7F9CCA65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83E30-D6F9-47C1-B0FD-3070A90D9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33E1C3-FED5-47C3-8D75-D0E1CE87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B8DF28-82CD-4556-9610-6627C6C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754358-7942-4E40-AF93-18EF33D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56B49-2C0E-451A-8A9A-74FDF9A8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BB2-2936-4C5B-A898-17ABF81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D482A-BA7D-4219-92B7-5B66F76D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65484-7FD2-4223-ACAC-F0B65AFF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3DC6-30E4-4569-999A-C703F926F2AF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1DAA7-F8E0-4BCD-8D26-540FF2A6E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5FF6-6DD2-4839-9908-5D121329B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2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6600" b="1" dirty="0"/>
              <a:t>Статистический подход к анализу </a:t>
            </a:r>
            <a:br>
              <a:rPr lang="ru-RU" sz="6600" b="1" dirty="0"/>
            </a:br>
            <a:r>
              <a:rPr lang="ru-RU" sz="6600" b="1" dirty="0"/>
              <a:t>временных рядов.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390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sz="2400" b="1" dirty="0"/>
              <a:t>Стационарный ряд </a:t>
            </a:r>
            <a:r>
              <a:rPr lang="ru-RU" sz="2400" dirty="0"/>
              <a:t>- временной ряд называется стационарным, если его статистические свойства не меняются с течением времени. </a:t>
            </a:r>
            <a:endParaRPr lang="en-US" sz="2400" dirty="0"/>
          </a:p>
          <a:p>
            <a:r>
              <a:rPr lang="ru-RU" sz="2400" dirty="0"/>
              <a:t>Другими словами, </a:t>
            </a:r>
            <a:r>
              <a:rPr lang="en-US" sz="2400" dirty="0" err="1"/>
              <a:t>ряд</a:t>
            </a:r>
            <a:r>
              <a:rPr lang="ru-RU" sz="2400" dirty="0"/>
              <a:t> имеет постоянное среднее значение и дисперсию, а ковариация зависит только от разницы индексов лагов. </a:t>
            </a:r>
          </a:p>
          <a:p>
            <a:pPr lvl="1"/>
            <a:r>
              <a:rPr lang="ru-RU" sz="2000" dirty="0"/>
              <a:t>указанные статистические характеристики не должны быть бесконечными.</a:t>
            </a:r>
          </a:p>
          <a:p>
            <a:r>
              <a:rPr lang="ru-RU" sz="2400" dirty="0"/>
              <a:t>Предыдущее определение можно назвать стационарным в </a:t>
            </a:r>
            <a:r>
              <a:rPr lang="ru-RU" sz="2400" b="1" dirty="0"/>
              <a:t>слабом смысле</a:t>
            </a:r>
            <a:r>
              <a:rPr lang="ru-RU" sz="2400" dirty="0"/>
              <a:t>.</a:t>
            </a:r>
          </a:p>
          <a:p>
            <a:r>
              <a:rPr lang="ru-RU" sz="2400" b="1" dirty="0"/>
              <a:t>Сильная стационарность </a:t>
            </a:r>
            <a:r>
              <a:rPr lang="ru-RU" sz="2400" dirty="0"/>
              <a:t>означает, что ряд (и его распределение со статистической точки зрения) не меняются с течением времени.</a:t>
            </a:r>
          </a:p>
        </p:txBody>
      </p:sp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83EEAD69-7AD4-493A-A864-030C93EB5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5"/>
          <a:stretch/>
        </p:blipFill>
        <p:spPr bwMode="auto">
          <a:xfrm>
            <a:off x="2139367" y="4056811"/>
            <a:ext cx="6051478" cy="27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.</a:t>
            </a:r>
            <a:r>
              <a:rPr lang="ru-RU" b="1" dirty="0"/>
              <a:t>Нестационарный ряд </a:t>
            </a:r>
            <a:r>
              <a:rPr lang="ru-RU" dirty="0"/>
              <a:t>- временной ряд считается нестационарным, если некоторые из его статистических свойств меняются с течением времени. </a:t>
            </a:r>
          </a:p>
          <a:p>
            <a:pPr marL="0" indent="0">
              <a:buNone/>
            </a:pPr>
            <a:r>
              <a:rPr lang="ru-RU" dirty="0"/>
              <a:t>Другими словами, он имеет переменную среднего времени, дисперсию или другие статистические характеристики.</a:t>
            </a:r>
            <a:endParaRPr lang="en-US" sz="3600" dirty="0"/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0FBAF8A5-46C7-4F6E-B148-B2008975F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5"/>
          <a:stretch/>
        </p:blipFill>
        <p:spPr bwMode="auto">
          <a:xfrm>
            <a:off x="6112897" y="3208421"/>
            <a:ext cx="5874395" cy="263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Stationarity in time series analysis | by Shay Palachy | Towards Data 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3778623"/>
            <a:ext cx="5815683" cy="20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sz="2400" dirty="0"/>
              <a:t>В идеале мы хотим иметь стационарный временной ряд. </a:t>
            </a:r>
          </a:p>
          <a:p>
            <a:r>
              <a:rPr lang="ru-RU" sz="2400" dirty="0"/>
              <a:t>Поскольку не все серии являются стационарными, мы можем выполнять различные преобразования, чтобы сделать их стационарными.</a:t>
            </a:r>
          </a:p>
          <a:p>
            <a:r>
              <a:rPr lang="ru-RU" sz="2400" dirty="0"/>
              <a:t>Стационарный временной ряд может быть описан только его средним значением и значениями дисперсии (и ковариации), для нестационарных временных рядов существует множество других статистических характеристик.</a:t>
            </a:r>
          </a:p>
          <a:p>
            <a:r>
              <a:rPr lang="ru-RU" sz="2400" dirty="0"/>
              <a:t> Мы можем рассматривать стационарное поведение для каждой части временного ряда: тренд, цикличность, сезонность, шумы.</a:t>
            </a:r>
            <a:endParaRPr lang="en-US" sz="2400" dirty="0"/>
          </a:p>
        </p:txBody>
      </p:sp>
      <p:pic>
        <p:nvPicPr>
          <p:cNvPr id="8194" name="Picture 2" descr="image.png">
            <a:extLst>
              <a:ext uri="{FF2B5EF4-FFF2-40B4-BE49-F238E27FC236}">
                <a16:creationId xmlns:a16="http://schemas.microsoft.com/office/drawing/2014/main" id="{6746E3D6-529F-4739-A650-20C1F5C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40" y="4061523"/>
            <a:ext cx="6791662" cy="26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2E356C-046E-4843-B5D7-DE4EEBFD5CA7}"/>
              </a:ext>
            </a:extLst>
          </p:cNvPr>
          <p:cNvSpPr/>
          <p:nvPr/>
        </p:nvSpPr>
        <p:spPr>
          <a:xfrm>
            <a:off x="752826" y="4545881"/>
            <a:ext cx="3050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нестационарного ряда с разными средними значениями и значениями дисперсии </a:t>
            </a:r>
          </a:p>
        </p:txBody>
      </p:sp>
    </p:spTree>
    <p:extLst>
      <p:ext uri="{BB962C8B-B14F-4D97-AF65-F5344CB8AC3E}">
        <p14:creationId xmlns:p14="http://schemas.microsoft.com/office/powerpoint/2010/main" val="20927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242920"/>
            <a:ext cx="10515600" cy="460374"/>
          </a:xfrm>
        </p:spPr>
        <p:txBody>
          <a:bodyPr>
            <a:normAutofit/>
          </a:bodyPr>
          <a:lstStyle/>
          <a:p>
            <a:r>
              <a:rPr lang="ru-RU" sz="2000" dirty="0"/>
              <a:t>Пример стационарности линии тренда</a:t>
            </a:r>
            <a:endParaRPr lang="en-US" sz="2000" dirty="0"/>
          </a:p>
        </p:txBody>
      </p:sp>
      <p:pic>
        <p:nvPicPr>
          <p:cNvPr id="9218" name="Picture 2" descr="image.png">
            <a:extLst>
              <a:ext uri="{FF2B5EF4-FFF2-40B4-BE49-F238E27FC236}">
                <a16:creationId xmlns:a16="http://schemas.microsoft.com/office/drawing/2014/main" id="{052CE546-38C8-4545-9CE9-3131E756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7" y="1703294"/>
            <a:ext cx="47053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45038227-696C-41D4-9A08-38060580E5A9}"/>
              </a:ext>
            </a:extLst>
          </p:cNvPr>
          <p:cNvSpPr txBox="1">
            <a:spLocks/>
          </p:cNvSpPr>
          <p:nvPr/>
        </p:nvSpPr>
        <p:spPr>
          <a:xfrm>
            <a:off x="5127813" y="1255060"/>
            <a:ext cx="6535270" cy="46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Пример сезонной стационарности (в смысле дисперсии)</a:t>
            </a:r>
            <a:endParaRPr lang="en-US" sz="1600" dirty="0"/>
          </a:p>
        </p:txBody>
      </p:sp>
      <p:pic>
        <p:nvPicPr>
          <p:cNvPr id="9220" name="Picture 4" descr="image.png">
            <a:extLst>
              <a:ext uri="{FF2B5EF4-FFF2-40B4-BE49-F238E27FC236}">
                <a16:creationId xmlns:a16="http://schemas.microsoft.com/office/drawing/2014/main" id="{128D129D-DCD4-4354-8157-9D2680DA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86" y="1741021"/>
            <a:ext cx="3876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226A53E-F261-4312-BAF5-E1890408B123}"/>
              </a:ext>
            </a:extLst>
          </p:cNvPr>
          <p:cNvSpPr txBox="1">
            <a:spLocks/>
          </p:cNvSpPr>
          <p:nvPr/>
        </p:nvSpPr>
        <p:spPr>
          <a:xfrm>
            <a:off x="488576" y="3820833"/>
            <a:ext cx="10515600" cy="4603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 сезонной стационарности (в смысле периода сезонности)</a:t>
            </a:r>
            <a:endParaRPr lang="en-US" sz="2000" dirty="0"/>
          </a:p>
        </p:txBody>
      </p:sp>
      <p:pic>
        <p:nvPicPr>
          <p:cNvPr id="9222" name="Picture 6" descr="image.png">
            <a:extLst>
              <a:ext uri="{FF2B5EF4-FFF2-40B4-BE49-F238E27FC236}">
                <a16:creationId xmlns:a16="http://schemas.microsoft.com/office/drawing/2014/main" id="{C99BD1AB-58BB-4B8A-925E-27D84036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90" y="4281207"/>
            <a:ext cx="53911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pPr algn="ctr"/>
            <a:r>
              <a:rPr lang="ru-RU" b="1" dirty="0"/>
              <a:t>Анализ </a:t>
            </a:r>
            <a:r>
              <a:rPr lang="ru-RU" b="1" dirty="0" err="1"/>
              <a:t>нестационарности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242920"/>
            <a:ext cx="10515600" cy="460374"/>
          </a:xfrm>
        </p:spPr>
        <p:txBody>
          <a:bodyPr>
            <a:normAutofit/>
          </a:bodyPr>
          <a:lstStyle/>
          <a:p>
            <a:r>
              <a:rPr lang="ru-RU" sz="2000" dirty="0"/>
              <a:t>Примеры нестационарных временных рядов</a:t>
            </a:r>
            <a:endParaRPr lang="en-US" sz="2000" dirty="0"/>
          </a:p>
        </p:txBody>
      </p:sp>
      <p:pic>
        <p:nvPicPr>
          <p:cNvPr id="10242" name="Picture 2" descr="image.png">
            <a:extLst>
              <a:ext uri="{FF2B5EF4-FFF2-40B4-BE49-F238E27FC236}">
                <a16:creationId xmlns:a16="http://schemas.microsoft.com/office/drawing/2014/main" id="{DD8C898C-2BC4-4CDA-A79D-0C28B3CB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85" y="1111153"/>
            <a:ext cx="8254429" cy="54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537B0-7966-4E39-93FF-9C938D86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365125"/>
            <a:ext cx="11084859" cy="701675"/>
          </a:xfrm>
        </p:spPr>
        <p:txBody>
          <a:bodyPr/>
          <a:lstStyle/>
          <a:p>
            <a:r>
              <a:rPr lang="ru-RU" dirty="0"/>
              <a:t>Белый Гауссов шум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D042F3-0F09-4E1C-8D08-588BCFBDD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41" y="905854"/>
                <a:ext cx="11545840" cy="434126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Одним из наиболее важных случаев стационарного анализа является стационарность шума.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Шум стационарности с независимыми выборками во времени (с автокорреляцией 0) называется шумом белого гаусса (WGN).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Таким образом, WGN - это ряд с 𝑒𝑣 = 0; 𝑣𝑎𝑟 &lt;∞; 𝑐𝑜𝑣 (𝑛) = 𝑠𝑡𝑑⋅𝛿 (𝑘 − 𝑛), где 𝛿 (𝑘 − 𝑛) = 1, если 𝑘 = 𝑛, и 0 в остальных случаях.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дисперсия также может быть названа мощностью шума.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Если WGN имеет </a:t>
                </a:r>
                <a:r>
                  <a:rPr lang="ru-RU" dirty="0" err="1"/>
                  <a:t>const</a:t>
                </a:r>
                <a:r>
                  <a:rPr lang="ru-RU" dirty="0"/>
                  <a:t> среднее и дисперсию, ее также можно назвать независимой и идентично распределенной (</a:t>
                </a:r>
                <a:r>
                  <a:rPr lang="ru-RU" dirty="0" err="1"/>
                  <a:t>i.i.d</a:t>
                </a:r>
                <a:r>
                  <a:rPr lang="ru-RU" dirty="0"/>
                  <a:t>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Многие стационарные процессы (задачи) во временных рядах моделируются как детерминированные на фоне белых гауссовских шумов.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WGN имеет так называемое нормальное распределение с нулевым средним.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𝑤𝑔𝑛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распределние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D042F3-0F09-4E1C-8D08-588BCFBDD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41" y="905854"/>
                <a:ext cx="11545840" cy="4341264"/>
              </a:xfrm>
              <a:blipFill>
                <a:blip r:embed="rId2"/>
                <a:stretch>
                  <a:fillRect l="-317" t="-843" r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image.png">
            <a:extLst>
              <a:ext uri="{FF2B5EF4-FFF2-40B4-BE49-F238E27FC236}">
                <a16:creationId xmlns:a16="http://schemas.microsoft.com/office/drawing/2014/main" id="{421DC3E5-7CB6-4B47-B931-566FF314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020" y="4714175"/>
            <a:ext cx="2620308" cy="19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7E8075-377F-4827-AB95-E074F6D4F7F7}"/>
              </a:ext>
            </a:extLst>
          </p:cNvPr>
          <p:cNvSpPr/>
          <p:nvPr/>
        </p:nvSpPr>
        <p:spPr>
          <a:xfrm>
            <a:off x="5932630" y="5032976"/>
            <a:ext cx="327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</a:t>
            </a:r>
            <a:r>
              <a:rPr lang="ru-RU" dirty="0" err="1"/>
              <a:t>wgn</a:t>
            </a:r>
            <a:r>
              <a:rPr lang="ru-RU" dirty="0"/>
              <a:t> - это когда вы выключаете антенну с телевизора и увидеть так называемый «снег» </a:t>
            </a:r>
          </a:p>
        </p:txBody>
      </p:sp>
      <p:pic>
        <p:nvPicPr>
          <p:cNvPr id="11270" name="Picture 6" descr="image.png">
            <a:extLst>
              <a:ext uri="{FF2B5EF4-FFF2-40B4-BE49-F238E27FC236}">
                <a16:creationId xmlns:a16="http://schemas.microsoft.com/office/drawing/2014/main" id="{8635D9C6-FAAA-48AF-B36E-41034DB9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0" y="4685921"/>
            <a:ext cx="5190004" cy="20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7" y="160026"/>
            <a:ext cx="11013143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7" y="1163553"/>
            <a:ext cx="11700367" cy="3795246"/>
          </a:xfrm>
        </p:spPr>
        <p:txBody>
          <a:bodyPr>
            <a:normAutofit/>
          </a:bodyPr>
          <a:lstStyle/>
          <a:p>
            <a:r>
              <a:rPr lang="ru-RU" dirty="0"/>
              <a:t>На самом деле почти все временные ряды нестационарны (в той или иной степени). </a:t>
            </a:r>
          </a:p>
          <a:p>
            <a:r>
              <a:rPr lang="ru-RU" dirty="0"/>
              <a:t>Однако, в зависимости от точности требований в некоторых случаях мы можем аппроксимировать ряд (сделать предположение), что он является стационарным для нашей задачи.</a:t>
            </a:r>
          </a:p>
          <a:p>
            <a:r>
              <a:rPr lang="ru-RU" dirty="0"/>
              <a:t>Не все методы анализа временных рядов требуют стационарности временных рядов.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7" y="160026"/>
            <a:ext cx="11013143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57" y="1266295"/>
                <a:ext cx="11700367" cy="37952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В ряде случаев можно произвести некоторые преобразования (предварительную обработку) ряда, чтобы сделать ее стационарной.</a:t>
                </a:r>
              </a:p>
              <a:p>
                <a:pPr marL="0" indent="0">
                  <a:buNone/>
                </a:pPr>
                <a:r>
                  <a:rPr lang="ru-RU" sz="2400" dirty="0"/>
                  <a:t>Один из самых простых способов преобразовать ряд - взять его численную производную, получив ряд</a:t>
                </a:r>
                <a:endParaRPr lang="ru-RU" sz="240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..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Степень производной при получении стационарного значения называется параметром интегрирования.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57" y="1266295"/>
                <a:ext cx="11700367" cy="3795246"/>
              </a:xfrm>
              <a:blipFill>
                <a:blip r:embed="rId2"/>
                <a:stretch>
                  <a:fillRect l="-758" t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 descr="image.png">
            <a:extLst>
              <a:ext uri="{FF2B5EF4-FFF2-40B4-BE49-F238E27FC236}">
                <a16:creationId xmlns:a16="http://schemas.microsoft.com/office/drawing/2014/main" id="{A88DC811-8E90-43BB-95DC-4A03A4CB4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1"/>
          <a:stretch/>
        </p:blipFill>
        <p:spPr bwMode="auto">
          <a:xfrm>
            <a:off x="340656" y="4529585"/>
            <a:ext cx="5301479" cy="20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image.png">
            <a:extLst>
              <a:ext uri="{FF2B5EF4-FFF2-40B4-BE49-F238E27FC236}">
                <a16:creationId xmlns:a16="http://schemas.microsoft.com/office/drawing/2014/main" id="{3E95320C-D830-4BA6-BFB4-DC48F4F90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41"/>
          <a:stretch/>
        </p:blipFill>
        <p:spPr bwMode="auto">
          <a:xfrm>
            <a:off x="5814884" y="4495541"/>
            <a:ext cx="5743543" cy="220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2" y="185831"/>
            <a:ext cx="10779176" cy="1006475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286" y="1192306"/>
                <a:ext cx="11177899" cy="24684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Таким же образом можно выполнить компенсацию сезонности с использованием таких разностей, когда ожидается, что значения выборки будут иметь одинаковые значения в случае отсутствия тренда.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.. 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сезонная производная;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период сезона;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- период сезонности второго порядка.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286" y="1192306"/>
                <a:ext cx="11177899" cy="2468470"/>
              </a:xfrm>
              <a:blipFill>
                <a:blip r:embed="rId2"/>
                <a:stretch>
                  <a:fillRect l="-655" t="-5185" b="-3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9167F457-9850-4C33-81E3-F1B94C814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1" t="33202" r="3671" b="33202"/>
          <a:stretch/>
        </p:blipFill>
        <p:spPr bwMode="auto">
          <a:xfrm>
            <a:off x="4256970" y="3762780"/>
            <a:ext cx="3678059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.png">
            <a:extLst>
              <a:ext uri="{FF2B5EF4-FFF2-40B4-BE49-F238E27FC236}">
                <a16:creationId xmlns:a16="http://schemas.microsoft.com/office/drawing/2014/main" id="{A542596D-092A-4320-9A0F-3295612A3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5"/>
          <a:stretch/>
        </p:blipFill>
        <p:spPr bwMode="auto">
          <a:xfrm>
            <a:off x="476012" y="3767759"/>
            <a:ext cx="3780958" cy="21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png">
            <a:extLst>
              <a:ext uri="{FF2B5EF4-FFF2-40B4-BE49-F238E27FC236}">
                <a16:creationId xmlns:a16="http://schemas.microsoft.com/office/drawing/2014/main" id="{67ACBDEC-31D0-45CE-BAAE-D2D595675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66404" r="-9"/>
          <a:stretch/>
        </p:blipFill>
        <p:spPr bwMode="auto">
          <a:xfrm>
            <a:off x="8178145" y="3715528"/>
            <a:ext cx="3678059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2" y="185831"/>
            <a:ext cx="10779176" cy="1006475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86" y="1192306"/>
            <a:ext cx="11177899" cy="2468470"/>
          </a:xfrm>
        </p:spPr>
        <p:txBody>
          <a:bodyPr>
            <a:normAutofit/>
          </a:bodyPr>
          <a:lstStyle/>
          <a:p>
            <a:r>
              <a:rPr lang="ru-RU" dirty="0"/>
              <a:t>Другими простыми методами преобразования временных рядов являются </a:t>
            </a:r>
          </a:p>
          <a:p>
            <a:r>
              <a:rPr lang="ru-RU" dirty="0"/>
              <a:t>Логарифмические преобразования </a:t>
            </a:r>
          </a:p>
          <a:p>
            <a:r>
              <a:rPr lang="ru-RU" dirty="0"/>
              <a:t>Полиномиальные преобразования</a:t>
            </a:r>
          </a:p>
          <a:p>
            <a:r>
              <a:rPr lang="ru-RU" dirty="0"/>
              <a:t>Преобразования Бокса-Кокса</a:t>
            </a:r>
            <a:endParaRPr lang="en-US" dirty="0"/>
          </a:p>
        </p:txBody>
      </p:sp>
      <p:pic>
        <p:nvPicPr>
          <p:cNvPr id="1126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37" y="3042198"/>
            <a:ext cx="3972336" cy="18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ox-Cox Transformations">
            <a:extLst>
              <a:ext uri="{FF2B5EF4-FFF2-40B4-BE49-F238E27FC236}">
                <a16:creationId xmlns:a16="http://schemas.microsoft.com/office/drawing/2014/main" id="{421AB48C-EE52-F799-605A-BDA783F3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6" y="4070894"/>
            <a:ext cx="4666933" cy="24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A4386-5183-62FB-F317-71C3449897A7}"/>
              </a:ext>
            </a:extLst>
          </p:cNvPr>
          <p:cNvSpPr txBox="1"/>
          <p:nvPr/>
        </p:nvSpPr>
        <p:spPr>
          <a:xfrm>
            <a:off x="5556688" y="6302837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otexts.com</a:t>
            </a:r>
            <a:r>
              <a:rPr lang="ru-RU" dirty="0"/>
              <a:t>/fpp2/</a:t>
            </a:r>
            <a:r>
              <a:rPr lang="ru-RU" dirty="0" err="1"/>
              <a:t>transformations.html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61037" y="56565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http://www.sigmath.es.osaka-u.ac.jp/~tokyo2013/slides/Watthanacheewakul.pdf</a:t>
            </a:r>
          </a:p>
        </p:txBody>
      </p:sp>
    </p:spTree>
    <p:extLst>
      <p:ext uri="{BB962C8B-B14F-4D97-AF65-F5344CB8AC3E}">
        <p14:creationId xmlns:p14="http://schemas.microsoft.com/office/powerpoint/2010/main" val="23666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9800D-27F6-45DD-B1D6-B4DFDD4B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91957"/>
          </a:xfrm>
        </p:spPr>
        <p:txBody>
          <a:bodyPr>
            <a:normAutofit/>
          </a:bodyPr>
          <a:lstStyle/>
          <a:p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095" y="1475707"/>
                <a:ext cx="11784651" cy="4972020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 smtClean="0"/>
                  <a:t>Основные статистические характеристики.</a:t>
                </a:r>
              </a:p>
              <a:p>
                <a:r>
                  <a:rPr lang="ru-RU" sz="2000" dirty="0"/>
                  <a:t>В анализе временных рядов мы рассматриваем анализ временного как статистическую задачу.</a:t>
                </a:r>
              </a:p>
              <a:p>
                <a:r>
                  <a:rPr lang="ru-RU" sz="2000" dirty="0"/>
                  <a:t>Благодаря такому подходу мы можем ввести следующие характеристики ряда:</a:t>
                </a:r>
              </a:p>
              <a:p>
                <a:r>
                  <a:rPr lang="ru-RU" sz="2000" dirty="0"/>
                  <a:t>среднее значений (или ожидаемое значение),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b="0" i="1" dirty="0" smtClean="0">
                          <a:latin typeface="Cambria Math" panose="02040503050406030204" pitchFamily="18" charset="0"/>
                        </a:rPr>
                        <m:t> теор. формула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y - выборки размера N;</a:t>
                </a:r>
              </a:p>
              <a:p>
                <a:r>
                  <a:rPr lang="ru-RU" sz="2000" b="1" dirty="0"/>
                  <a:t>стандартное отклонение (или корень из дисперсии),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𝑒𝑣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ra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:r>
                  <a:rPr lang="ru-RU" sz="2000" dirty="0" err="1"/>
                  <a:t>var</a:t>
                </a:r>
                <a:r>
                  <a:rPr lang="ru-RU" sz="2000" dirty="0"/>
                  <a:t> - дисперсия; </a:t>
                </a:r>
                <a:r>
                  <a:rPr lang="ru-RU" sz="2000" dirty="0" err="1"/>
                  <a:t>std</a:t>
                </a:r>
                <a:r>
                  <a:rPr lang="ru-RU" sz="2000" dirty="0"/>
                  <a:t> - стандартное отклонение</a:t>
                </a:r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095" y="1475707"/>
                <a:ext cx="11784651" cy="4972020"/>
              </a:xfrm>
              <a:blipFill>
                <a:blip r:embed="rId2"/>
                <a:stretch>
                  <a:fillRect l="-466" t="-12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AD20E209-C5AC-4D72-B4F0-33FFA9C19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1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CE0F3-2C94-4D8F-B06A-4C6814DA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005"/>
          </a:xfrm>
        </p:spPr>
        <p:txBody>
          <a:bodyPr/>
          <a:lstStyle/>
          <a:p>
            <a:r>
              <a:rPr lang="ru-RU" dirty="0"/>
              <a:t>Окрашенный шум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B8C8-C05B-4C7E-BEA1-C3CEDD53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93" y="1145136"/>
            <a:ext cx="10527707" cy="4700133"/>
          </a:xfrm>
        </p:spPr>
        <p:txBody>
          <a:bodyPr>
            <a:normAutofit/>
          </a:bodyPr>
          <a:lstStyle/>
          <a:p>
            <a:r>
              <a:rPr lang="ru-RU" sz="2000" i="1" dirty="0"/>
              <a:t>Пожалуйста, обратите внимание:</a:t>
            </a:r>
          </a:p>
          <a:p>
            <a:r>
              <a:rPr lang="ru-RU" sz="2000" dirty="0"/>
              <a:t>в противоположность </a:t>
            </a:r>
            <a:r>
              <a:rPr lang="ru-RU" sz="2000" dirty="0" err="1"/>
              <a:t>wgn</a:t>
            </a:r>
            <a:r>
              <a:rPr lang="ru-RU" sz="2000" dirty="0"/>
              <a:t> мы можем ввести шумы, которые отличаются от </a:t>
            </a:r>
            <a:r>
              <a:rPr lang="ru-RU" sz="2000" dirty="0" err="1"/>
              <a:t>wgn</a:t>
            </a:r>
            <a:r>
              <a:rPr lang="ru-RU" sz="2000" dirty="0"/>
              <a:t> как цветные шумы, например, это может быть смоделировано как некоторая случайная (стохастическая) сезонность.</a:t>
            </a:r>
            <a:endParaRPr lang="en-US" sz="2000" dirty="0"/>
          </a:p>
        </p:txBody>
      </p:sp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46504F20-6EF1-4C45-9B6A-AFB9979F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" y="2626424"/>
            <a:ext cx="3425265" cy="21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ower spectral density of violet, blue, pink, and red noises. | Download  Scientific Diagram">
            <a:extLst>
              <a:ext uri="{FF2B5EF4-FFF2-40B4-BE49-F238E27FC236}">
                <a16:creationId xmlns:a16="http://schemas.microsoft.com/office/drawing/2014/main" id="{C4EAC8BA-4BE8-4BC8-A8BB-6CA36641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667" y="2720787"/>
            <a:ext cx="4515333" cy="33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tting a Better Sleep: Pink Noise vs. White Noise – Mondo Frank">
            <a:extLst>
              <a:ext uri="{FF2B5EF4-FFF2-40B4-BE49-F238E27FC236}">
                <a16:creationId xmlns:a16="http://schemas.microsoft.com/office/drawing/2014/main" id="{1ED9F1FE-8424-49B0-AB8F-73EA252B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312" y="4638955"/>
            <a:ext cx="3831875" cy="22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9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pPr fontAlgn="t">
              <a:spcBef>
                <a:spcPts val="0"/>
              </a:spcBef>
            </a:pPr>
            <a:r>
              <a:rPr lang="en-US" sz="4400" dirty="0" err="1">
                <a:solidFill>
                  <a:srgbClr val="000000"/>
                </a:solidFill>
                <a:latin typeface="Calibri" panose="020F0502020204030204" pitchFamily="34" charset="0"/>
              </a:rPr>
              <a:t>П</a:t>
            </a:r>
            <a:r>
              <a:rPr lang="ru-RU" sz="4400" dirty="0">
                <a:solidFill>
                  <a:srgbClr val="000000"/>
                </a:solidFill>
                <a:latin typeface="Calibri" panose="020F0502020204030204" pitchFamily="34" charset="0"/>
              </a:rPr>
              <a:t>оказываются примеры , нужно называть где ряд стационарен, где нет</a:t>
            </a:r>
            <a:endParaRPr lang="ru-RU" sz="6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93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331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7759E315-31EB-15B0-6D4E-15E2EBD72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69588"/>
          <a:stretch/>
        </p:blipFill>
        <p:spPr bwMode="auto">
          <a:xfrm>
            <a:off x="374668" y="1424933"/>
            <a:ext cx="8872537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782B43F0-1A5E-0174-7D47-F5F70B4AA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1" b="36961"/>
          <a:stretch/>
        </p:blipFill>
        <p:spPr bwMode="auto">
          <a:xfrm>
            <a:off x="374667" y="3145463"/>
            <a:ext cx="8872537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94845A4C-0B01-8E09-4153-290BD079B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70684" r="-2667" b="4228"/>
          <a:stretch/>
        </p:blipFill>
        <p:spPr bwMode="auto">
          <a:xfrm>
            <a:off x="374666" y="5019086"/>
            <a:ext cx="9059790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16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5362" name="Picture 2" descr="machine learning - Stationary and nonstationary time series data - Stack  Overflow">
            <a:extLst>
              <a:ext uri="{FF2B5EF4-FFF2-40B4-BE49-F238E27FC236}">
                <a16:creationId xmlns:a16="http://schemas.microsoft.com/office/drawing/2014/main" id="{9C13EE3F-D283-6C9F-AB4A-E4ED8E94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34" y="3956609"/>
            <a:ext cx="4286175" cy="2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tationary Data Tests for Time Series Forecasting - Python Data">
            <a:extLst>
              <a:ext uri="{FF2B5EF4-FFF2-40B4-BE49-F238E27FC236}">
                <a16:creationId xmlns:a16="http://schemas.microsoft.com/office/drawing/2014/main" id="{09859C05-E3DF-F128-644A-C754BB97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1" y="1369424"/>
            <a:ext cx="5834229" cy="276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ow to Check Time Series Stationarity in Python - Analyzing Alpha">
            <a:extLst>
              <a:ext uri="{FF2B5EF4-FFF2-40B4-BE49-F238E27FC236}">
                <a16:creationId xmlns:a16="http://schemas.microsoft.com/office/drawing/2014/main" id="{116A1709-6EB8-EA27-3295-859F0653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6" r="7883" b="48549"/>
          <a:stretch/>
        </p:blipFill>
        <p:spPr bwMode="auto">
          <a:xfrm>
            <a:off x="688491" y="4378362"/>
            <a:ext cx="6484825" cy="19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Stationarity and Non-stationary Time Series with Applications in R -  Boostedml">
            <a:extLst>
              <a:ext uri="{FF2B5EF4-FFF2-40B4-BE49-F238E27FC236}">
                <a16:creationId xmlns:a16="http://schemas.microsoft.com/office/drawing/2014/main" id="{73CC4353-7F7E-986C-A934-5DD4C9C02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6" b="13288"/>
          <a:stretch/>
        </p:blipFill>
        <p:spPr bwMode="auto">
          <a:xfrm>
            <a:off x="7231873" y="1237091"/>
            <a:ext cx="4960127" cy="24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1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7410" name="Picture 2" descr="seasonality - Transform a non-stationary time series to perform ARIMA -  Cross Validated">
            <a:extLst>
              <a:ext uri="{FF2B5EF4-FFF2-40B4-BE49-F238E27FC236}">
                <a16:creationId xmlns:a16="http://schemas.microsoft.com/office/drawing/2014/main" id="{B7014B47-BDE4-B9F7-051F-0A689F78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 t="7117" r="7825" b="5141"/>
          <a:stretch/>
        </p:blipFill>
        <p:spPr bwMode="auto">
          <a:xfrm>
            <a:off x="290455" y="1424933"/>
            <a:ext cx="6110345" cy="48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låmerke effektivitet steke mate Konsis piske make data stationary -  ramonaadultsoftball.com">
            <a:extLst>
              <a:ext uri="{FF2B5EF4-FFF2-40B4-BE49-F238E27FC236}">
                <a16:creationId xmlns:a16="http://schemas.microsoft.com/office/drawing/2014/main" id="{61D2CA5E-0FCD-5A88-AF66-A9C892FE9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26039" r="7044" b="2754"/>
          <a:stretch/>
        </p:blipFill>
        <p:spPr bwMode="auto">
          <a:xfrm>
            <a:off x="6691257" y="1420644"/>
            <a:ext cx="4883972" cy="48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88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BC15C-CDFE-49F4-9C5F-F67A9C84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12326-14DC-4AFD-B295-51DB5839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404283"/>
            <a:ext cx="10515600" cy="4351338"/>
          </a:xfrm>
        </p:spPr>
        <p:txBody>
          <a:bodyPr/>
          <a:lstStyle/>
          <a:p>
            <a:r>
              <a:rPr lang="ru-RU" sz="2000" i="1" dirty="0"/>
              <a:t>Отметим, Кроме среднего значения мы можем ввести Медиану и Моду </a:t>
            </a:r>
          </a:p>
          <a:p>
            <a:r>
              <a:rPr lang="ru-RU" sz="2000" b="1" dirty="0"/>
              <a:t>медиана</a:t>
            </a:r>
            <a:r>
              <a:rPr lang="ru-RU" sz="2000" dirty="0"/>
              <a:t> - это средний балл для набора данных, упорядоченных по порядку величины. Например, учитывая упорядоченный список оценок учащихся, [14 35 45 55 55 56 58 65 87 89 92], медиана составляет 56, потому что это средняя оценка, так как перед ним 5 пунктов, а после него 5 пунктов.</a:t>
            </a:r>
          </a:p>
          <a:p>
            <a:r>
              <a:rPr lang="ru-RU" sz="2000" b="1" dirty="0"/>
              <a:t>Мода</a:t>
            </a:r>
            <a:r>
              <a:rPr lang="ru-RU" sz="2000" dirty="0"/>
              <a:t> - это наиболее частая оценка в нашем наборе данных.</a:t>
            </a:r>
            <a:endParaRPr lang="en-US" dirty="0"/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96815E37-DAA6-4C15-936B-56A63D7A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7" y="3906651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6FD5A-59CF-435D-92BB-40AC6A9E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759"/>
            <a:ext cx="10515600" cy="1325563"/>
          </a:xfrm>
        </p:spPr>
        <p:txBody>
          <a:bodyPr/>
          <a:lstStyle/>
          <a:p>
            <a:r>
              <a:rPr lang="ru-RU" b="1" dirty="0"/>
              <a:t>Автокорреляционная функция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482" y="1272988"/>
                <a:ext cx="10968318" cy="525331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ru-RU" sz="2000" b="1" dirty="0" smtClean="0"/>
                  <a:t>Автокорреляционная функция (ACF) </a:t>
                </a:r>
                <a:r>
                  <a:rPr lang="ru-RU" sz="2000" dirty="0"/>
                  <a:t>- это степень линейности временного ряда, связанная с отстающей (отложенной) версией самого себя.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ru-RU" sz="1600" dirty="0"/>
                  <a:t>Пожалуйста, обратите внимание:</a:t>
                </a:r>
              </a:p>
              <a:p>
                <a:pPr marL="457200" lvl="1" indent="0">
                  <a:buNone/>
                </a:pPr>
                <a:r>
                  <a:rPr lang="ru-RU" sz="1600" dirty="0" err="1"/>
                  <a:t>cor</a:t>
                </a:r>
                <a:r>
                  <a:rPr lang="ru-RU" sz="1600" dirty="0"/>
                  <a:t> (𝑘) называется k-м лагом.</a:t>
                </a:r>
              </a:p>
              <a:p>
                <a:r>
                  <a:rPr lang="ru-RU" sz="2000" b="1" dirty="0"/>
                  <a:t>Корреляция</a:t>
                </a:r>
                <a:r>
                  <a:rPr lang="ru-RU" sz="2000" dirty="0"/>
                  <a:t> (или взаимная корреляция) - это степень линейности двух временных рядов, связанная с одним из них с запаздывающей (отложенной) версией другого.</a:t>
                </a:r>
              </a:p>
              <a:p>
                <a:r>
                  <a:rPr lang="ru-RU" sz="2000" b="1" dirty="0"/>
                  <a:t>Ковариация</a:t>
                </a:r>
                <a:r>
                  <a:rPr lang="ru-RU" sz="2000" dirty="0"/>
                  <a:t> (также автоковариация) в общем - это просто версия корреляции.</a:t>
                </a:r>
              </a:p>
              <a:p>
                <a:r>
                  <a:rPr lang="ru-RU" sz="2000" dirty="0"/>
                  <a:t>Для автокорреляции и автоковариации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sz="2000" dirty="0"/>
                  <a:t>Корреляция - это степень, в которой два образца линейно зависят друг от друга. </a:t>
                </a:r>
                <a:endParaRPr lang="en-US" sz="2000" dirty="0"/>
              </a:p>
              <a:p>
                <a:pPr lvl="1"/>
                <a:r>
                  <a:rPr lang="ru-RU" sz="2000" b="1" dirty="0"/>
                  <a:t>Автокорреляция</a:t>
                </a:r>
                <a:r>
                  <a:rPr lang="ru-RU" sz="2000" dirty="0"/>
                  <a:t> - это способность выборок временных рядов быть линейно связанными со своими задержанными отчетами.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482" y="1272988"/>
                <a:ext cx="10968318" cy="5253318"/>
              </a:xfrm>
              <a:blipFill>
                <a:blip r:embed="rId2"/>
                <a:stretch>
                  <a:fillRect l="-500" t="-1276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8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2" y="194796"/>
            <a:ext cx="10515600" cy="782357"/>
          </a:xfrm>
        </p:spPr>
        <p:txBody>
          <a:bodyPr/>
          <a:lstStyle/>
          <a:p>
            <a:r>
              <a:rPr lang="ru-RU" b="1" dirty="0"/>
              <a:t>Другие взаимно-ковариационные функции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483" y="914401"/>
                <a:ext cx="10968318" cy="584498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300" dirty="0"/>
                  <a:t>для взаимной корреляции и взаимной -ковариации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cor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3300" dirty="0"/>
                  <a:t> </a:t>
                </a:r>
                <a:r>
                  <a:rPr lang="ru-RU" sz="3300" dirty="0"/>
                  <a:t>Для некоторых случаев мы рассчитаем корреляцию без вычитания среднего значения  и нормализации как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ru-RU" sz="3300" dirty="0"/>
                  <a:t>Фактически ковариацию можно вычислить как для 𝑙𝑎𝑔𝑠, так и для −𝑙𝑎𝑔𝑠, например</a:t>
                </a:r>
                <a:endParaRPr lang="en-US" sz="3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483" y="914401"/>
                <a:ext cx="10968318" cy="5844988"/>
              </a:xfrm>
              <a:blipFill>
                <a:blip r:embed="rId2"/>
                <a:stretch>
                  <a:fillRect l="-667" t="-730" r="-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/>
              <a:t>Другие взаимно-ковариационные функции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165" y="1147482"/>
                <a:ext cx="10887635" cy="54864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 Мы можем назвать ранее упомянутую формулу прямой корреляцией, в отличие от прямой здесь показана полная ковариация, 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𝑠𝑎𝑚𝑒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Показано, что упомянутый выше подход может привести к смещению прогноза, поэтому можно использовать несмещенную ковариацию.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2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147482"/>
                <a:ext cx="10887635" cy="5486400"/>
              </a:xfrm>
              <a:blipFill>
                <a:blip r:embed="rId2"/>
                <a:stretch>
                  <a:fillRect l="-815" t="-231" b="-2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47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/>
              <a:t>Свертка</a:t>
            </a:r>
            <a:r>
              <a:rPr lang="en-US" b="1" dirty="0"/>
              <a:t> </a:t>
            </a:r>
            <a:r>
              <a:rPr lang="ru-RU" b="1" dirty="0"/>
              <a:t>и</a:t>
            </a:r>
            <a:r>
              <a:rPr lang="en-US" b="1" dirty="0"/>
              <a:t> </a:t>
            </a:r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47483"/>
            <a:ext cx="10887635" cy="247444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Среди всех случаев ковариационного поведения можно выделить конкретный случай, когда значение ковариации зависит только от разницы между индексами лагов - этот случай мы можем назвать эргодическим процессом. </a:t>
            </a:r>
          </a:p>
          <a:p>
            <a:r>
              <a:rPr lang="ru-RU" dirty="0"/>
              <a:t>Этот случай соответствует постоянным средним значениям и значениям дисперсии для каждого частичного размера выборки.</a:t>
            </a:r>
          </a:p>
          <a:p>
            <a:r>
              <a:rPr lang="ru-RU" dirty="0"/>
              <a:t>Операция или наша упрощенная ковариация соответствует свертке, которая берется для инвертированной версии выборок.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3CAB9AB1-BDB0-42E1-A515-62CB89A2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09" y="3256908"/>
            <a:ext cx="4801455" cy="36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/>
              <p:nvPr/>
            </p:nvSpPr>
            <p:spPr>
              <a:xfrm>
                <a:off x="1071282" y="3752850"/>
                <a:ext cx="6378389" cy="1650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82" y="3752850"/>
                <a:ext cx="6378389" cy="1650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 smtClean="0"/>
              <a:t>Коэффициент корреляции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165" y="1147483"/>
                <a:ext cx="10887635" cy="2474446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 smtClean="0"/>
                  <a:t>Коэффициент корреляции это коэффициент линейно связанности двух переменных, например временных рядов.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147483"/>
                <a:ext cx="10887635" cy="2474446"/>
              </a:xfrm>
              <a:blipFill>
                <a:blip r:embed="rId2"/>
                <a:stretch>
                  <a:fillRect l="-1007" t="-3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7903589" y="2760128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589" y="2760128"/>
                <a:ext cx="1014252" cy="391261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12880386" y="8770569"/>
                <a:ext cx="869009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386" y="8770569"/>
                <a:ext cx="869009" cy="66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виды корреляци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57" y="2253916"/>
            <a:ext cx="3952955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7614831" y="2311392"/>
                <a:ext cx="101745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31" y="2311392"/>
                <a:ext cx="1017458" cy="391261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/>
              <p:cNvSpPr/>
              <p:nvPr/>
            </p:nvSpPr>
            <p:spPr>
              <a:xfrm>
                <a:off x="9801373" y="2368867"/>
                <a:ext cx="101745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373" y="2368867"/>
                <a:ext cx="101745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7491310" y="4346008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10" y="4346008"/>
                <a:ext cx="1014252" cy="391261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9424384" y="4418667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84" y="4418667"/>
                <a:ext cx="1014252" cy="391261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/>
              <p:cNvSpPr/>
              <p:nvPr/>
            </p:nvSpPr>
            <p:spPr>
              <a:xfrm>
                <a:off x="7900383" y="3417825"/>
                <a:ext cx="88601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1</a:t>
                </a:r>
                <a:endParaRPr lang="ru-RU" dirty="0"/>
              </a:p>
            </p:txBody>
          </p:sp>
        </mc:Choice>
        <mc:Fallback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383" y="3417825"/>
                <a:ext cx="886012" cy="391261"/>
              </a:xfrm>
              <a:prstGeom prst="rect">
                <a:avLst/>
              </a:prstGeom>
              <a:blipFill>
                <a:blip r:embed="rId10"/>
                <a:stretch>
                  <a:fillRect t="-7813" r="-4828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/>
              <p:cNvSpPr/>
              <p:nvPr/>
            </p:nvSpPr>
            <p:spPr>
              <a:xfrm>
                <a:off x="9358367" y="3592707"/>
                <a:ext cx="95654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-1</a:t>
                </a:r>
                <a:endParaRPr lang="ru-RU" dirty="0"/>
              </a:p>
            </p:txBody>
          </p:sp>
        </mc:Choice>
        <mc:Fallback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367" y="3592707"/>
                <a:ext cx="956544" cy="391261"/>
              </a:xfrm>
              <a:prstGeom prst="rect">
                <a:avLst/>
              </a:prstGeom>
              <a:blipFill>
                <a:blip r:embed="rId11"/>
                <a:stretch>
                  <a:fillRect t="-6154" r="-5096"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dirty="0"/>
              <a:t>Пример ACF. Синяя линия показывает уверенность (равную дисперсии).</a:t>
            </a:r>
            <a:endParaRPr lang="en-US" dirty="0"/>
          </a:p>
        </p:txBody>
      </p:sp>
      <p:pic>
        <p:nvPicPr>
          <p:cNvPr id="6146" name="Picture 2" descr="image.png">
            <a:extLst>
              <a:ext uri="{FF2B5EF4-FFF2-40B4-BE49-F238E27FC236}">
                <a16:creationId xmlns:a16="http://schemas.microsoft.com/office/drawing/2014/main" id="{792A2B3B-DAF0-41B1-A600-D67BD473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5863"/>
            <a:ext cx="10394469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006507" y="2019375"/>
                <a:ext cx="4066690" cy="706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07" y="2019375"/>
                <a:ext cx="4066690" cy="706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902</Words>
  <Application>Microsoft Office PowerPoint</Application>
  <PresentationFormat>Широкоэкранный</PresentationFormat>
  <Paragraphs>125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Тема Office</vt:lpstr>
      <vt:lpstr>Статистический подход к анализу  временных рядов.</vt:lpstr>
      <vt:lpstr>Статистические характеристики временного ряда</vt:lpstr>
      <vt:lpstr>Статистические характеристики временного ряда</vt:lpstr>
      <vt:lpstr>Автокорреляционная функция</vt:lpstr>
      <vt:lpstr>Другие взаимно-ковариационные функции</vt:lpstr>
      <vt:lpstr>Другие взаимно-ковариационные функции</vt:lpstr>
      <vt:lpstr>Свертка и корреляция</vt:lpstr>
      <vt:lpstr>Коэффициент корреляции </vt:lpstr>
      <vt:lpstr>Корреляция</vt:lpstr>
      <vt:lpstr>Анализ стационарности</vt:lpstr>
      <vt:lpstr>Анализ стационарности</vt:lpstr>
      <vt:lpstr>Анализ стационарности</vt:lpstr>
      <vt:lpstr>Анализ стационарности</vt:lpstr>
      <vt:lpstr>Анализ нестационарности</vt:lpstr>
      <vt:lpstr>Белый Гауссов шум</vt:lpstr>
      <vt:lpstr>Преобразования нестационарных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Окрашенный шум</vt:lpstr>
      <vt:lpstr>Задание</vt:lpstr>
      <vt:lpstr>Задание</vt:lpstr>
      <vt:lpstr>Задание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74</cp:revision>
  <dcterms:created xsi:type="dcterms:W3CDTF">2021-10-31T10:57:36Z</dcterms:created>
  <dcterms:modified xsi:type="dcterms:W3CDTF">2023-02-21T13:52:33Z</dcterms:modified>
</cp:coreProperties>
</file>